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0693400" cy="7562850"/>
  <p:notesSz cx="9926638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86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IRA VITALI" initials="MV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122F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137" autoAdjust="0"/>
    <p:restoredTop sz="97869" autoAdjust="0"/>
  </p:normalViewPr>
  <p:slideViewPr>
    <p:cSldViewPr>
      <p:cViewPr varScale="1">
        <p:scale>
          <a:sx n="92" d="100"/>
          <a:sy n="92" d="100"/>
        </p:scale>
        <p:origin x="2370" y="78"/>
      </p:cViewPr>
      <p:guideLst>
        <p:guide orient="horz" pos="2880"/>
        <p:guide pos="2160"/>
        <p:guide orient="horz" pos="28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2926" y="2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D881D-1876-4B73-9BC9-28BF4F848E49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849313"/>
            <a:ext cx="324326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2188" y="3271840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2926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F5935-5655-4C5E-86EC-EE78286978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106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341688" y="849313"/>
            <a:ext cx="3243262" cy="2295525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E09F0-7C80-DB4B-874D-6D5217BD8CF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1830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006" y="1834767"/>
            <a:ext cx="9089390" cy="2035942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676" y="3972248"/>
            <a:ext cx="8020050" cy="814325"/>
          </a:xfrm>
        </p:spPr>
        <p:txBody>
          <a:bodyPr/>
          <a:lstStyle>
            <a:lvl1pPr marL="0" indent="0" algn="ctr">
              <a:buNone/>
              <a:defRPr sz="2646"/>
            </a:lvl1pPr>
            <a:lvl2pPr marL="504022" indent="0" algn="ctr">
              <a:buNone/>
              <a:defRPr sz="2205"/>
            </a:lvl2pPr>
            <a:lvl3pPr marL="1008044" indent="0" algn="ctr">
              <a:buNone/>
              <a:defRPr sz="1984"/>
            </a:lvl3pPr>
            <a:lvl4pPr marL="1512066" indent="0" algn="ctr">
              <a:buNone/>
              <a:defRPr sz="1764"/>
            </a:lvl4pPr>
            <a:lvl5pPr marL="2016088" indent="0" algn="ctr">
              <a:buNone/>
              <a:defRPr sz="1764"/>
            </a:lvl5pPr>
            <a:lvl6pPr marL="2520110" indent="0" algn="ctr">
              <a:buNone/>
              <a:defRPr sz="1764"/>
            </a:lvl6pPr>
            <a:lvl7pPr marL="3024131" indent="0" algn="ctr">
              <a:buNone/>
              <a:defRPr sz="1764"/>
            </a:lvl7pPr>
            <a:lvl8pPr marL="3528154" indent="0" algn="ctr">
              <a:buNone/>
              <a:defRPr sz="1764"/>
            </a:lvl8pPr>
            <a:lvl9pPr marL="4032175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670" y="7033450"/>
            <a:ext cx="2459482" cy="276999"/>
          </a:xfrm>
        </p:spPr>
        <p:txBody>
          <a:bodyPr/>
          <a:lstStyle/>
          <a:p>
            <a:fld id="{74187AAA-1A1A-5A41-A23A-416BD5A1271C}" type="datetimeFigureOut">
              <a:rPr lang="it-IT" smtClean="0"/>
              <a:t>15/10/2025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5756" y="7033450"/>
            <a:ext cx="3421888" cy="276999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9248" y="7033450"/>
            <a:ext cx="2459482" cy="276999"/>
          </a:xfrm>
        </p:spPr>
        <p:txBody>
          <a:bodyPr/>
          <a:lstStyle/>
          <a:p>
            <a:fld id="{10507A63-8A9F-3F42-8AF0-5D64E2E4E0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968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hyperlink" Target="mailto:formazione@asst-pg23.i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525999" y="143999"/>
            <a:ext cx="4986020" cy="7200265"/>
          </a:xfrm>
          <a:custGeom>
            <a:avLst/>
            <a:gdLst/>
            <a:ahLst/>
            <a:cxnLst/>
            <a:rect l="l" t="t" r="r" b="b"/>
            <a:pathLst>
              <a:path w="4986020" h="7200265">
                <a:moveTo>
                  <a:pt x="4985999" y="0"/>
                </a:moveTo>
                <a:lnTo>
                  <a:pt x="0" y="0"/>
                </a:lnTo>
                <a:lnTo>
                  <a:pt x="0" y="7199999"/>
                </a:lnTo>
                <a:lnTo>
                  <a:pt x="4985999" y="7199999"/>
                </a:lnTo>
                <a:lnTo>
                  <a:pt x="4985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A110B23-B880-4BF3-BAB5-EFF9FC8F0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5999" y="151701"/>
            <a:ext cx="4953394" cy="6049781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10693400" cy="7562850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0" y="0"/>
                </a:moveTo>
                <a:lnTo>
                  <a:pt x="0" y="0"/>
                </a:lnTo>
                <a:lnTo>
                  <a:pt x="0" y="7559999"/>
                </a:lnTo>
                <a:lnTo>
                  <a:pt x="10692000" y="7559999"/>
                </a:lnTo>
                <a:lnTo>
                  <a:pt x="10692000" y="0"/>
                </a:lnTo>
                <a:close/>
              </a:path>
            </a:pathLst>
          </a:custGeom>
          <a:solidFill>
            <a:srgbClr val="00774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168971" y="225130"/>
            <a:ext cx="4952016" cy="7063151"/>
          </a:xfrm>
          <a:custGeom>
            <a:avLst/>
            <a:gdLst/>
            <a:ahLst/>
            <a:cxnLst/>
            <a:rect l="l" t="t" r="r" b="b"/>
            <a:pathLst>
              <a:path w="4986020" h="4608195">
                <a:moveTo>
                  <a:pt x="0" y="4608000"/>
                </a:moveTo>
                <a:lnTo>
                  <a:pt x="4985999" y="4608000"/>
                </a:lnTo>
                <a:lnTo>
                  <a:pt x="4985999" y="0"/>
                </a:lnTo>
                <a:lnTo>
                  <a:pt x="0" y="0"/>
                </a:lnTo>
                <a:lnTo>
                  <a:pt x="0" y="460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88644" y="7391404"/>
            <a:ext cx="834713" cy="94957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243298" y="2323260"/>
            <a:ext cx="4748395" cy="1112676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PARTECIPANTI</a:t>
            </a:r>
            <a:endParaRPr lang="it-IT" sz="900" spc="-15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>
              <a:lnSpc>
                <a:spcPct val="150000"/>
              </a:lnSpc>
              <a:spcBef>
                <a:spcPts val="130"/>
              </a:spcBef>
            </a:pPr>
            <a:r>
              <a:rPr sz="900" spc="-15" dirty="0" err="1">
                <a:latin typeface="Helvetica" panose="020B0604020202020204" pitchFamily="34" charset="0"/>
                <a:cs typeface="Helvetica" panose="020B0604020202020204" pitchFamily="34" charset="0"/>
              </a:rPr>
              <a:t>Nu</a:t>
            </a:r>
            <a:r>
              <a:rPr sz="900" spc="-10" dirty="0" err="1"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sz="900" spc="-15" dirty="0" err="1"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sz="900" spc="-5" dirty="0"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operatori</a:t>
            </a:r>
            <a:r>
              <a:rPr lang="it-IT" sz="9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201</a:t>
            </a:r>
            <a:endParaRPr lang="it-IT" sz="900" b="1" spc="-1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 marR="264795">
              <a:lnSpc>
                <a:spcPct val="150000"/>
              </a:lnSpc>
              <a:tabLst>
                <a:tab pos="157480" algn="l"/>
              </a:tabLst>
            </a:pPr>
            <a:r>
              <a:rPr sz="900" b="1" spc="-10" dirty="0">
                <a:latin typeface="Helvetica" panose="020B0604020202020204" pitchFamily="34" charset="0"/>
                <a:cs typeface="Helvetica" panose="020B0604020202020204" pitchFamily="34" charset="0"/>
              </a:rPr>
              <a:t>A</a:t>
            </a:r>
            <a:r>
              <a:rPr lang="it-IT"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ccreditamento</a:t>
            </a:r>
            <a:r>
              <a:rPr sz="900" b="1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ECM</a:t>
            </a:r>
            <a:r>
              <a:rPr sz="900" b="1" spc="-10" dirty="0">
                <a:latin typeface="Helvetica" panose="020B0604020202020204" pitchFamily="34" charset="0"/>
                <a:cs typeface="Helvetica" panose="020B0604020202020204" pitchFamily="34" charset="0"/>
              </a:rPr>
              <a:t>-CPD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:</a:t>
            </a:r>
            <a:r>
              <a:rPr lang="it-IT" sz="900" dirty="0">
                <a:latin typeface="Helvetica" panose="020B0604020202020204" pitchFamily="34" charset="0"/>
                <a:cs typeface="Helvetica" panose="020B0604020202020204" pitchFamily="34" charset="0"/>
              </a:rPr>
              <a:t> tutte le professioni</a:t>
            </a:r>
          </a:p>
          <a:p>
            <a:pPr marL="12700" marR="264795">
              <a:lnSpc>
                <a:spcPct val="150000"/>
              </a:lnSpc>
              <a:tabLst>
                <a:tab pos="157480" algn="l"/>
              </a:tabLst>
            </a:pPr>
            <a:r>
              <a:rPr lang="it-IT" sz="900" dirty="0">
                <a:latin typeface="Helvetica" panose="020B0604020202020204" pitchFamily="34" charset="0"/>
                <a:cs typeface="Helvetica" panose="020B0604020202020204" pitchFamily="34" charset="0"/>
              </a:rPr>
              <a:t>Accreditamento per Assistenti Sociali presso CROAS in corso</a:t>
            </a:r>
          </a:p>
          <a:p>
            <a:pPr marL="12700" marR="264795">
              <a:lnSpc>
                <a:spcPct val="150000"/>
              </a:lnSpc>
              <a:tabLst>
                <a:tab pos="157480" algn="l"/>
              </a:tabLst>
            </a:pPr>
            <a:endParaRPr lang="it-IT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 marR="264795">
              <a:lnSpc>
                <a:spcPct val="113599"/>
              </a:lnSpc>
              <a:tabLst>
                <a:tab pos="157480" algn="l"/>
              </a:tabLst>
            </a:pPr>
            <a:endParaRPr lang="it-IT" sz="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 marR="264795">
              <a:lnSpc>
                <a:spcPct val="113599"/>
              </a:lnSpc>
              <a:tabLst>
                <a:tab pos="157480" algn="l"/>
              </a:tabLst>
            </a:pPr>
            <a:endParaRPr lang="it-IT" sz="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86657" y="373663"/>
            <a:ext cx="4748395" cy="1994135"/>
          </a:xfrm>
          <a:prstGeom prst="rect">
            <a:avLst/>
          </a:prstGeom>
        </p:spPr>
        <p:txBody>
          <a:bodyPr vert="horz" wrap="square" lIns="0" tIns="29209" rIns="0" bIns="0" numCol="1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29"/>
              </a:spcBef>
            </a:pP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MODALI</a:t>
            </a:r>
            <a:r>
              <a:rPr sz="900" b="1" spc="-2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sz="900" b="1" spc="-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À</a:t>
            </a:r>
            <a:r>
              <a:rPr sz="900" b="1" spc="-8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sz="900" b="1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sz="900" b="1" spc="-8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2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</a:t>
            </a: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AR</a:t>
            </a:r>
            <a:r>
              <a:rPr sz="900" b="1" spc="-2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ECIPAZION</a:t>
            </a:r>
            <a:r>
              <a:rPr sz="900" b="1" spc="-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endParaRPr lang="it-IT" sz="900" b="1" spc="-5" dirty="0">
              <a:solidFill>
                <a:srgbClr val="00774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229"/>
              </a:spcBef>
            </a:pPr>
            <a:endParaRPr lang="it-IT" sz="500" b="1" spc="-5" dirty="0">
              <a:solidFill>
                <a:srgbClr val="00774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La soglia minima di partecipazione richiesta è del 100% delle ore totali previste, pari a n. ore 4 su 4.</a:t>
            </a: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L’attestato con crediti formativi sarà rilasciato ai soli partecipanti, in regola con l’iscrizione, che avranno raggiunto la soglia minima di partecipazione.</a:t>
            </a: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La partecipazione sarà documentata dalla firma del partecipante, in ingresso e in uscita, apposta sul foglio presenze.</a:t>
            </a:r>
          </a:p>
          <a:p>
            <a:pPr algn="just"/>
            <a:endParaRPr lang="it-IT" sz="900" spc="-1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Alla conclusione dell’evento formativo i partecipanti compileranno un questionario di gradimento secondo la normativa vigente.</a:t>
            </a: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È obbligatoria la compilazione entro 10 giorni dalla conclusione dell’evento formativo, pena la mancata attribuzione dei crediti formativi.</a:t>
            </a:r>
          </a:p>
          <a:p>
            <a:pPr algn="just"/>
            <a:endParaRPr lang="it-IT" sz="900" spc="-1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55482" y="5778569"/>
            <a:ext cx="4778994" cy="444993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OBIETTIVO</a:t>
            </a:r>
            <a:r>
              <a:rPr sz="900" b="1" spc="-3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NAZIONALE</a:t>
            </a:r>
            <a:r>
              <a:rPr sz="900" b="1" spc="-3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ECM</a:t>
            </a:r>
            <a:endParaRPr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Fragilità e cronicità (minori, anziani, dipendenze da stupefacenti, alcool e ludopatia, salute mentale), nuove povertà, tutela degli aspetti assistenziali, sociosanitari, e socio-assistenziali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243299" y="3225327"/>
            <a:ext cx="4748395" cy="332141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lang="it-IT"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MODALI</a:t>
            </a:r>
            <a:r>
              <a:rPr lang="it-IT" sz="900" b="1" spc="-2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lang="it-IT" sz="900" b="1" spc="-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À</a:t>
            </a:r>
            <a:r>
              <a:rPr lang="it-IT" sz="900" b="1" spc="-2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ISCRIZION</a:t>
            </a:r>
            <a:r>
              <a:rPr lang="it-IT" sz="900" b="1" spc="-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lang="it-IT" sz="900" spc="-5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it-IT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43300" y="3391398"/>
            <a:ext cx="4778993" cy="5861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>
              <a:lnSpc>
                <a:spcPct val="113599"/>
              </a:lnSpc>
              <a:spcBef>
                <a:spcPts val="100"/>
              </a:spcBef>
            </a:pPr>
            <a:r>
              <a:rPr lang="it-IT"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DIPENDENTI </a:t>
            </a: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ASST </a:t>
            </a:r>
            <a:r>
              <a:rPr lang="it-IT"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Papa Giovanni XXIII</a:t>
            </a:r>
          </a:p>
          <a:p>
            <a:pPr algn="just">
              <a:tabLst>
                <a:tab pos="450215" algn="l"/>
              </a:tabLst>
            </a:pPr>
            <a:r>
              <a:rPr lang="it-IT" sz="900" kern="9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La partecipazione è a carico dell’azienda. </a:t>
            </a:r>
          </a:p>
          <a:p>
            <a:pPr algn="just">
              <a:tabLst>
                <a:tab pos="450215" algn="l"/>
              </a:tabLst>
            </a:pPr>
            <a:r>
              <a:rPr lang="it-IT" sz="900" kern="9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Inviare la scheda di iscrizione a Formazione via fax al n. 035/2674805 o 4805, </a:t>
            </a:r>
            <a:r>
              <a:rPr lang="it-IT" sz="900" b="1" kern="9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entro il 30 ottobre 2025 </a:t>
            </a:r>
            <a:r>
              <a:rPr lang="it-IT" sz="900" kern="9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segnalando la sessione di interesse</a:t>
            </a:r>
            <a:r>
              <a:rPr lang="it-IT" sz="9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.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243300" y="4148923"/>
            <a:ext cx="4765129" cy="1517081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it-IT"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STERNI:</a:t>
            </a:r>
          </a:p>
          <a:p>
            <a:pPr algn="just">
              <a:spcAft>
                <a:spcPts val="600"/>
              </a:spcAft>
              <a:tabLst>
                <a:tab pos="450215" algn="l"/>
              </a:tabLst>
            </a:pPr>
            <a:r>
              <a:rPr lang="it-IT" sz="900" kern="900" dirty="0">
                <a:latin typeface="Helvetica" panose="020B0604020202020204" pitchFamily="34" charset="0"/>
                <a:cs typeface="Helvetica" panose="020B0604020202020204" pitchFamily="34" charset="0"/>
              </a:rPr>
              <a:t>Non è prevista una quota di iscrizione.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lphaLcPeriod"/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Per coloro che hanno già frequentato corsi presso l’ASST Papa Giovanni XXIII, procedere come descritto al punto “c”.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lphaLcPeriod"/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Per coloro che non hanno mai frequentato corsi presso l’Azienda, effettuare la registrazione entro il 30 ottobre 2025 sul portale dell’ASST Papa Giovanni XXIII di Bergamo al seguente link http://formazione.asst-pg23.it.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lphaLcPeriod"/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Effettuare l’iscrizione al convegno entro il 30 ottobre 2025.</a:t>
            </a:r>
            <a:endParaRPr lang="it-IT" sz="900" b="1" spc="-15" dirty="0">
              <a:solidFill>
                <a:srgbClr val="00774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endParaRPr sz="300" b="1" spc="-15" dirty="0">
              <a:solidFill>
                <a:srgbClr val="00774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44604" y="6400003"/>
            <a:ext cx="4561033" cy="8340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3599"/>
              </a:lnSpc>
              <a:spcBef>
                <a:spcPts val="100"/>
              </a:spcBef>
            </a:pPr>
            <a:r>
              <a:rPr sz="900" b="1" spc="-20" dirty="0">
                <a:latin typeface="Helvetica" panose="020B0604020202020204" pitchFamily="34" charset="0"/>
                <a:cs typeface="Helvetica" panose="020B0604020202020204" pitchFamily="34" charset="0"/>
              </a:rPr>
              <a:t>P</a:t>
            </a:r>
            <a:r>
              <a:rPr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rovide</a:t>
            </a:r>
            <a:r>
              <a:rPr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sz="900" b="1" spc="-85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EC</a:t>
            </a:r>
            <a:r>
              <a:rPr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sz="900" b="1" spc="-85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sz="900" b="1" spc="-20" dirty="0">
                <a:latin typeface="Helvetica" panose="020B0604020202020204" pitchFamily="34" charset="0"/>
                <a:cs typeface="Helvetica" panose="020B0604020202020204" pitchFamily="34" charset="0"/>
              </a:rPr>
              <a:t>P</a:t>
            </a:r>
            <a:r>
              <a:rPr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sz="900" b="1" spc="-85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Cod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sz="900" spc="-5" dirty="0"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L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7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14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9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900" dirty="0">
                <a:latin typeface="Helvetica" panose="020B0604020202020204" pitchFamily="34" charset="0"/>
                <a:cs typeface="Helvetica" panose="020B0604020202020204" pitchFamily="34" charset="0"/>
              </a:rPr>
              <a:t>– </a:t>
            </a:r>
          </a:p>
          <a:p>
            <a:pPr marL="12700" marR="5080">
              <a:lnSpc>
                <a:spcPct val="113599"/>
              </a:lnSpc>
              <a:spcBef>
                <a:spcPts val="100"/>
              </a:spcBef>
            </a:pPr>
            <a:r>
              <a:rPr lang="it-IT"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Segreteri</a:t>
            </a:r>
            <a:r>
              <a:rPr lang="it-IT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a</a:t>
            </a:r>
            <a:r>
              <a:rPr lang="it-IT" sz="900" b="1" spc="-85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Organizzativ</a:t>
            </a:r>
            <a:r>
              <a:rPr lang="it-IT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a  </a:t>
            </a:r>
          </a:p>
          <a:p>
            <a:pPr marL="12700" marR="5080">
              <a:lnSpc>
                <a:spcPct val="113599"/>
              </a:lnSpc>
              <a:spcBef>
                <a:spcPts val="100"/>
              </a:spcBef>
            </a:pPr>
            <a:r>
              <a:rPr lang="it-IT"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SSD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Fo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rmazi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n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it-IT" sz="9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marL="12700" marR="5080">
              <a:lnSpc>
                <a:spcPct val="113599"/>
              </a:lnSpc>
              <a:spcBef>
                <a:spcPts val="100"/>
              </a:spcBef>
            </a:pP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el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03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5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/267371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1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F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a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x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03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5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/2674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8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0</a:t>
            </a:r>
            <a:r>
              <a:rPr sz="900" spc="-5" dirty="0">
                <a:latin typeface="Helvetica" panose="020B0604020202020204" pitchFamily="34" charset="0"/>
                <a:cs typeface="Helvetica" panose="020B0604020202020204" pitchFamily="34" charset="0"/>
              </a:rPr>
              <a:t>5</a:t>
            </a:r>
            <a:endParaRPr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-mai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l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: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fo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rmazi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o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n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e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@a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sst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-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pg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23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.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i</a:t>
            </a:r>
            <a:r>
              <a:rPr sz="900" spc="-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t</a:t>
            </a:r>
            <a:endParaRPr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3" name="object 33">
            <a:extLst>
              <a:ext uri="{FF2B5EF4-FFF2-40B4-BE49-F238E27FC236}">
                <a16:creationId xmlns:a16="http://schemas.microsoft.com/office/drawing/2014/main" id="{A48E752D-8972-49F6-9481-E808F89272D7}"/>
              </a:ext>
            </a:extLst>
          </p:cNvPr>
          <p:cNvSpPr txBox="1"/>
          <p:nvPr/>
        </p:nvSpPr>
        <p:spPr>
          <a:xfrm>
            <a:off x="328468" y="6400003"/>
            <a:ext cx="3971637" cy="167994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indent="12700">
              <a:lnSpc>
                <a:spcPct val="100000"/>
              </a:lnSpc>
              <a:spcBef>
                <a:spcPts val="229"/>
              </a:spcBef>
            </a:pPr>
            <a:r>
              <a:rPr lang="it-IT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endParaRPr sz="9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5FDF3F1-B6B8-403E-B812-1B14232D029C}"/>
              </a:ext>
            </a:extLst>
          </p:cNvPr>
          <p:cNvSpPr txBox="1"/>
          <p:nvPr/>
        </p:nvSpPr>
        <p:spPr>
          <a:xfrm>
            <a:off x="5620846" y="264548"/>
            <a:ext cx="4771118" cy="6959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620846" y="426645"/>
            <a:ext cx="467885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it-IT" sz="2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FIRST ROUND:</a:t>
            </a:r>
          </a:p>
          <a:p>
            <a:pPr marL="0" lvl="1" algn="ctr"/>
            <a:r>
              <a:rPr lang="it-IT" sz="2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conoscersi per pianificare</a:t>
            </a:r>
          </a:p>
          <a:p>
            <a:pPr marL="0" lvl="1" algn="ctr"/>
            <a:endParaRPr lang="it-IT" sz="2400" b="1" dirty="0">
              <a:ln cmpd="thinThick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  <a:reflection stA="45000" endPos="1000" dist="50800" dir="5400000" sy="-100000" algn="bl" rotWithShape="0"/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it-IT" sz="1600" b="1" dirty="0"/>
              <a:t>LA RETE ALL’INTERNO DEL PAPA GIOVANNI XXIII</a:t>
            </a:r>
          </a:p>
          <a:p>
            <a:pPr lvl="1" algn="ctr"/>
            <a:r>
              <a:rPr lang="it-IT" sz="1600" b="1" dirty="0"/>
              <a:t>IL PERCORSO DEL PAZIENTE </a:t>
            </a:r>
          </a:p>
          <a:p>
            <a:pPr lvl="1" algn="ctr"/>
            <a:r>
              <a:rPr lang="it-IT" sz="1600" b="1" dirty="0"/>
              <a:t>E LA TRANSIZIONE DELLE CURE. </a:t>
            </a:r>
          </a:p>
          <a:p>
            <a:pPr lvl="1" algn="ctr"/>
            <a:r>
              <a:rPr lang="it-IT" sz="1600" b="1" dirty="0"/>
              <a:t>GLI INTERVENTI PRIORITARI SUL TERRITORIO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6C6DDC4-7554-4522-BC57-6E1586219BBD}"/>
              </a:ext>
            </a:extLst>
          </p:cNvPr>
          <p:cNvSpPr txBox="1"/>
          <p:nvPr/>
        </p:nvSpPr>
        <p:spPr>
          <a:xfrm>
            <a:off x="5624304" y="5000625"/>
            <a:ext cx="4751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7 novembre 2025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31CABA9B-D449-423D-90C9-BC88106C11AA}"/>
              </a:ext>
            </a:extLst>
          </p:cNvPr>
          <p:cNvSpPr txBox="1"/>
          <p:nvPr/>
        </p:nvSpPr>
        <p:spPr>
          <a:xfrm>
            <a:off x="5657937" y="5610225"/>
            <a:ext cx="4792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Auditorium L. </a:t>
            </a:r>
            <a:r>
              <a:rPr lang="it-IT" sz="1400" b="1" dirty="0" err="1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Parenzan</a:t>
            </a:r>
            <a:r>
              <a:rPr lang="it-IT" sz="1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 – Ingresso 19</a:t>
            </a:r>
          </a:p>
          <a:p>
            <a:pPr algn="ctr"/>
            <a:r>
              <a:rPr lang="it-IT" sz="1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Ospedale Papa Giovanni XXIII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50359AA2-6B91-4D7B-A6E3-6A5400095D0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500" y="6632534"/>
            <a:ext cx="1143000" cy="428176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5687230" y="6276171"/>
            <a:ext cx="479216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1605" marR="400685" algn="ctr">
              <a:lnSpc>
                <a:spcPts val="1230"/>
              </a:lnSpc>
              <a:spcBef>
                <a:spcPts val="575"/>
              </a:spcBef>
            </a:pPr>
            <a:r>
              <a:rPr lang="it-IT" sz="1100" b="1" dirty="0">
                <a:latin typeface="Helvetica" panose="020B0604020202020204" pitchFamily="34" charset="0"/>
                <a:cs typeface="Helvetica" panose="020B0604020202020204" pitchFamily="34" charset="0"/>
              </a:rPr>
              <a:t>      Crediti ECM-CPD </a:t>
            </a:r>
            <a:r>
              <a:rPr lang="it-IT" sz="11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pre</a:t>
            </a:r>
            <a:r>
              <a:rPr lang="it-IT" sz="1100" b="1" dirty="0">
                <a:latin typeface="Helvetica" panose="020B0604020202020204" pitchFamily="34" charset="0"/>
                <a:cs typeface="Helvetica" panose="020B0604020202020204" pitchFamily="34" charset="0"/>
              </a:rPr>
              <a:t> assegnati 1,2</a:t>
            </a:r>
          </a:p>
          <a:p>
            <a:pPr marL="141605" marR="400685" algn="ctr">
              <a:lnSpc>
                <a:spcPts val="1230"/>
              </a:lnSpc>
              <a:spcBef>
                <a:spcPts val="575"/>
              </a:spcBef>
            </a:pPr>
            <a:r>
              <a:rPr lang="it-IT" sz="1100" b="1" dirty="0">
                <a:highlight>
                  <a:srgbClr val="FFFF00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  <a:endParaRPr lang="it-IT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5ADDC56A-BC8A-4A0D-B4EB-0EC6ED294C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93804" y="2658999"/>
            <a:ext cx="4605896" cy="1789387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B00E3B5A-CC64-4DC2-A206-B5E1793926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99752" y="4409262"/>
            <a:ext cx="4675900" cy="5829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tangolo 28"/>
          <p:cNvSpPr/>
          <p:nvPr/>
        </p:nvSpPr>
        <p:spPr>
          <a:xfrm>
            <a:off x="0" y="0"/>
            <a:ext cx="10693399" cy="75628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580743" y="167834"/>
            <a:ext cx="5080455" cy="7004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"/>
              </a:spcAft>
            </a:pPr>
            <a:r>
              <a:rPr lang="it-IT" sz="11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Programma</a:t>
            </a:r>
          </a:p>
          <a:p>
            <a:pPr>
              <a:spcAft>
                <a:spcPts val="50"/>
              </a:spcAft>
            </a:pPr>
            <a:endParaRPr lang="it-IT" sz="11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50"/>
              </a:spcAft>
            </a:pPr>
            <a:endParaRPr lang="it-IT" sz="5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50"/>
              </a:spcAft>
              <a:tabLst>
                <a:tab pos="900113" algn="l"/>
              </a:tabLst>
            </a:pPr>
            <a:r>
              <a:rPr lang="it-IT" sz="950" b="1" dirty="0">
                <a:latin typeface="Helvetica" panose="020B0604020202020204" pitchFamily="34" charset="0"/>
                <a:cs typeface="Helvetica" panose="020B0604020202020204" pitchFamily="34" charset="0"/>
              </a:rPr>
              <a:t>14.00 - 14.20   	</a:t>
            </a:r>
            <a:r>
              <a:rPr lang="it-IT" sz="950" dirty="0">
                <a:latin typeface="Helvetica" panose="020B0604020202020204" pitchFamily="34" charset="0"/>
                <a:cs typeface="Helvetica" panose="020B0604020202020204" pitchFamily="34" charset="0"/>
              </a:rPr>
              <a:t>Accoglienza dei partecipanti</a:t>
            </a:r>
          </a:p>
          <a:p>
            <a:pPr>
              <a:spcAft>
                <a:spcPts val="50"/>
              </a:spcAft>
              <a:tabLst>
                <a:tab pos="900113" algn="l"/>
              </a:tabLst>
            </a:pPr>
            <a:endParaRPr lang="it-IT" sz="95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Aft>
                <a:spcPts val="50"/>
              </a:spcAft>
              <a:tabLst>
                <a:tab pos="900113" algn="l"/>
              </a:tabLst>
            </a:pPr>
            <a:endParaRPr lang="it-IT" sz="3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14.30 - 14.50	</a:t>
            </a: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Obiettivi del programma </a:t>
            </a:r>
          </a:p>
          <a:p>
            <a:pPr algn="just"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</a:t>
            </a: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M.G. </a:t>
            </a:r>
            <a:r>
              <a:rPr lang="it-IT" sz="90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Lucà</a:t>
            </a: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spcAft>
                <a:spcPts val="200"/>
              </a:spcAft>
              <a:tabLst>
                <a:tab pos="542925" algn="l"/>
              </a:tabLst>
            </a:pPr>
            <a:endParaRPr lang="it-IT" sz="9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tabLst>
                <a:tab pos="542925" algn="l"/>
              </a:tabLst>
            </a:pPr>
            <a:r>
              <a:rPr lang="it-IT" sz="9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 </a:t>
            </a: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14.50 - 15.40	Presentazione dell’iniziativa </a:t>
            </a:r>
          </a:p>
          <a:p>
            <a:pPr algn="just">
              <a:tabLst>
                <a:tab pos="542925" algn="l"/>
              </a:tabLst>
            </a:pPr>
            <a:r>
              <a:rPr lang="en-US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</a:t>
            </a: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N. Castelli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S. Cesa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F. Locati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G. </a:t>
            </a:r>
            <a:r>
              <a:rPr lang="it-IT" sz="95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Remuzzi</a:t>
            </a:r>
            <a:endParaRPr lang="it-IT" sz="95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tabLst>
                <a:tab pos="542925" algn="l"/>
              </a:tabLst>
            </a:pP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spcAft>
                <a:spcPts val="200"/>
              </a:spcAft>
              <a:tabLst>
                <a:tab pos="542925" algn="l"/>
              </a:tabLst>
            </a:pPr>
            <a:endParaRPr lang="it-IT" sz="3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15.40 - 17.00	</a:t>
            </a:r>
            <a:r>
              <a:rPr lang="it-IT" sz="1050" b="1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Grand</a:t>
            </a: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 Round di interventi preordinati: ‘Risorse e bisogni della 		Rete del Papa Giovanni XXIII delle Malattie Rare e delle 			Malattie Rare in ASST Papa Giovanni XXIII’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 		D. Alimonti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F. Bologna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C. Caldara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M. Carpo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E. Daina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T. </a:t>
            </a:r>
            <a:r>
              <a:rPr lang="it-IT" sz="95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Iorno</a:t>
            </a:r>
            <a:endParaRPr lang="it-IT" sz="95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M. G. </a:t>
            </a:r>
            <a:r>
              <a:rPr lang="it-IT" sz="95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Lucà</a:t>
            </a:r>
            <a:endParaRPr lang="it-IT" sz="95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R. Moretti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C. Rozzoni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P. Stoppa</a:t>
            </a:r>
          </a:p>
          <a:p>
            <a:pPr algn="just">
              <a:spcAft>
                <a:spcPts val="600"/>
              </a:spcAft>
              <a:tabLst>
                <a:tab pos="542925" algn="l"/>
              </a:tabLst>
            </a:pP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17.00 - 17.20   </a:t>
            </a: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</a:t>
            </a: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La transizione delle cure dall’età pediatrica all’età adulta</a:t>
            </a:r>
          </a:p>
          <a:p>
            <a:pPr algn="just"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</a:t>
            </a: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L. </a:t>
            </a:r>
            <a:r>
              <a:rPr lang="it-IT" sz="90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Migliazza</a:t>
            </a:r>
            <a:endParaRPr lang="it-IT" sz="5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600"/>
              </a:spcAft>
              <a:tabLst>
                <a:tab pos="542925" algn="l"/>
              </a:tabLst>
            </a:pPr>
            <a:endParaRPr lang="it-IT" sz="9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17.20 – 18.20     </a:t>
            </a: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Tavola rotonda: Il punto di vista delle associazioni pazienti</a:t>
            </a:r>
          </a:p>
          <a:p>
            <a:pPr>
              <a:tabLst>
                <a:tab pos="542925" algn="l"/>
              </a:tabLst>
            </a:pPr>
            <a:r>
              <a:rPr lang="it-IT" sz="10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</a:t>
            </a: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E. Daina</a:t>
            </a:r>
          </a:p>
          <a:p>
            <a:pPr>
              <a:tabLst>
                <a:tab pos="542925" algn="l"/>
              </a:tabLst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A. Di Landro</a:t>
            </a:r>
          </a:p>
          <a:p>
            <a:pPr>
              <a:tabLst>
                <a:tab pos="542925" algn="l"/>
              </a:tabLst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T. </a:t>
            </a:r>
            <a:r>
              <a:rPr lang="it-IT" sz="90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Iorno</a:t>
            </a: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tabLst>
                <a:tab pos="542925" algn="l"/>
              </a:tabLst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F. Nicoletti</a:t>
            </a:r>
          </a:p>
          <a:p>
            <a:pPr>
              <a:spcAft>
                <a:spcPts val="600"/>
              </a:spcAft>
              <a:tabLst>
                <a:tab pos="542925" algn="l"/>
              </a:tabLst>
            </a:pP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18.20 – 18.30 	C</a:t>
            </a: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onclusioni programmatiche </a:t>
            </a:r>
          </a:p>
          <a:p>
            <a:pPr>
              <a:spcAft>
                <a:spcPts val="200"/>
              </a:spcAft>
              <a:tabLst>
                <a:tab pos="542925" algn="l"/>
              </a:tabLst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M.G. </a:t>
            </a:r>
            <a:r>
              <a:rPr lang="it-IT" sz="90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Lucà</a:t>
            </a: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200"/>
              </a:spcAft>
              <a:tabLst>
                <a:tab pos="542925" algn="l"/>
              </a:tabLst>
            </a:pPr>
            <a:endParaRPr lang="it-IT" sz="4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200"/>
              </a:spcAft>
              <a:tabLst>
                <a:tab pos="542925" algn="l"/>
              </a:tabLst>
            </a:pP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</a:t>
            </a:r>
            <a:endParaRPr lang="it-IT" sz="9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66AD2C40-2D60-4844-8619-00F634545708}"/>
              </a:ext>
            </a:extLst>
          </p:cNvPr>
          <p:cNvSpPr txBox="1"/>
          <p:nvPr/>
        </p:nvSpPr>
        <p:spPr>
          <a:xfrm>
            <a:off x="124278" y="156365"/>
            <a:ext cx="4988380" cy="3008518"/>
          </a:xfrm>
          <a:prstGeom prst="rect">
            <a:avLst/>
          </a:prstGeom>
        </p:spPr>
        <p:txBody>
          <a:bodyPr vert="horz" wrap="square" lIns="0" tIns="12702" rIns="0" bIns="0" rtlCol="0">
            <a:spAutoFit/>
          </a:bodyPr>
          <a:lstStyle/>
          <a:p>
            <a:pPr algn="just">
              <a:spcAft>
                <a:spcPts val="2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11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Razionale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La formazione vuole implementare la cultura delle Malattie Rare e migliorare la presa in carico e gestione dei malati rari attraverso una attiva condivisione delle problematiche relativa coi Medici di Medicina Generale e Pediatri di Libera Scelta (MMG e PLS). E’ compito di un Centro di Eccellenza delle Rete Regionale delle Malattie Rare come il l’ASST Papa Giovanni XXIII organizzare percorsi che garantiscano la continuità assistenziale per la specifica condizione, attivando o mantenendo i collegamenti con i servizi territoriali attivi vicino al luogo di vita del malato, al fine di permettere l'effettiva attivazione del piano complessivo di presa in carico, nei casi applicabili. La presa in carico e il percorso del Malato Raro, in altre parole, devono essere disegnati non solo all’interno del nostro Ospedale, ma all’interno della ASST. Per tale obiettivo è indispensabile un confronto costante tra tutti gli attori principali del percorso dei malati rari in ospedale e sul territorio, anche tra ASST ‘vicine’, e con le associazioni dei pazienti.  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Sono inizialmente previsti 3 incontri ognuno della durata di circa 4,5 ore, a cadenza semestrale, destinati ai referenti delle malattie rare ma anche a tutti i medici dell'ospedale, agli specializzandi, ai professionisti, alla Direzione Socio Sanitaria, infermieri, farmacisti, genetisti. Medici di Medicina Generale, Pediatri di Libera Scelta e membri delle Associazioni Pazienti. </a:t>
            </a:r>
          </a:p>
          <a:p>
            <a:pPr algn="just">
              <a:spcAft>
                <a:spcPts val="1000"/>
              </a:spcAft>
            </a:pPr>
            <a:endParaRPr lang="it-IT" sz="105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E2850C5-50BD-499A-932C-12CD40AB7F16}"/>
              </a:ext>
            </a:extLst>
          </p:cNvPr>
          <p:cNvSpPr txBox="1"/>
          <p:nvPr/>
        </p:nvSpPr>
        <p:spPr>
          <a:xfrm>
            <a:off x="78240" y="3015451"/>
            <a:ext cx="5080455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b="1" i="1" dirty="0">
                <a:latin typeface="Helvetica" panose="020B0604020202020204" pitchFamily="34" charset="0"/>
                <a:cs typeface="Helvetica" panose="020B0604020202020204" pitchFamily="34" charset="0"/>
              </a:rPr>
              <a:t>Faculty</a:t>
            </a:r>
          </a:p>
          <a:p>
            <a:pPr algn="just"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endParaRPr lang="it-IT" sz="5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Maria Luca’, Dirigente Medico, Responsabile SS Malattie Rare, ASST Papa Giovanni XXIII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Alimonti Dario, Dirigente Medico, SC Neurologia, ASST Papa Giovanni XXIII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Bologna Fabiola , Dirigente Medico Responsabile SS Appropriatezza Prestazioni socio sanitarie, ATS BERGAMO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Caldara Cristina, Direttore f.f. SC DAPSS, ASST Papa Giovanni XXIII 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Carpo Marinella, Dirigente Medico,  Neurologia,  ASST Bergamo Ovest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Castelli Nicoletta, Direttore Sanitario, ATS BERGAMO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Cesa Simonetta, Direttore Socio Sanitario, ASST Papa Giovanni XXIII 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Daina Erica, Responsabile Centro Clinico </a:t>
            </a:r>
            <a:r>
              <a:rPr lang="it-IT" sz="95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Dacco</a:t>
            </a: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’, Istituto di Ricerche Farmacologiche Mario Negri IRCCS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Di Landro Anna, Volontario, AISLA - l’Associazione Italiana Sclerosi Laterale Amiotrofica	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Iorno</a:t>
            </a: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 Tommasina, Volontario di comunità, UNIAMO FIMR onlus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Locati Francesco, Direttore Generale, ASST Papa Giovanni XXIII 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Migliazza</a:t>
            </a: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 Lucia, Dirigente Medico,  SC Chirurgia Pediatrica, ASST Papa Giovanni XXIII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Moretti Roberto, Direttore, SC Cure Primarie, ASST Papa Giovanni XXIII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Nicoletti Fortunato, Volontario, Associazione ‘Nessuno è Escluso’	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Remuzzi</a:t>
            </a: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 Giuseppe, Direttore, Istituto di Ricerche Farmacologiche Mario Negri IRCCS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Rozzoni Cristina, Farmacista, SC Farmacia, ASST Bergamo Est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Stoppa Patrizia, Direttore, SC Neuropsichiatria Infantile e dell’Adolescenza, ASST Papa Giovanni XXIII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endParaRPr lang="it-IT" sz="95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571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2263</TotalTime>
  <Words>1019</Words>
  <Application>Microsoft Office PowerPoint</Application>
  <PresentationFormat>Personalizzato</PresentationFormat>
  <Paragraphs>107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Calibri</vt:lpstr>
      <vt:lpstr>Helvetica</vt:lpstr>
      <vt:lpstr>Office Theme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NEPIOS -- 2021 -- Farsi del Male -- Pieghevole.cdr</dc:title>
  <dc:creator>Studio Russo GD</dc:creator>
  <cp:keywords>Nepios Onlus | Convegno: La cura delle relazioni familiari nei percorsi della giustizia | Pieghevole</cp:keywords>
  <cp:lastModifiedBy>Michela Avenia</cp:lastModifiedBy>
  <cp:revision>533</cp:revision>
  <cp:lastPrinted>2025-07-15T09:58:01Z</cp:lastPrinted>
  <dcterms:created xsi:type="dcterms:W3CDTF">2021-04-13T07:25:18Z</dcterms:created>
  <dcterms:modified xsi:type="dcterms:W3CDTF">2025-10-15T10:17:45Z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2021-04-12T00:00:00Z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2021-04-13T00:00:00Z</vt:filetime>
  </property>
</Properties>
</file>